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1"/>
  </p:notesMasterIdLst>
  <p:sldIdLst>
    <p:sldId id="256" r:id="rId2"/>
    <p:sldId id="257" r:id="rId3"/>
    <p:sldId id="258" r:id="rId4"/>
    <p:sldId id="259" r:id="rId5"/>
    <p:sldId id="267" r:id="rId6"/>
    <p:sldId id="268" r:id="rId7"/>
    <p:sldId id="269" r:id="rId8"/>
    <p:sldId id="270" r:id="rId9"/>
    <p:sldId id="271" r:id="rId10"/>
    <p:sldId id="272" r:id="rId11"/>
    <p:sldId id="273" r:id="rId12"/>
    <p:sldId id="274" r:id="rId13"/>
    <p:sldId id="260" r:id="rId14"/>
    <p:sldId id="261" r:id="rId15"/>
    <p:sldId id="262" r:id="rId16"/>
    <p:sldId id="263" r:id="rId17"/>
    <p:sldId id="264" r:id="rId18"/>
    <p:sldId id="265" r:id="rId19"/>
    <p:sldId id="26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729" autoAdjust="0"/>
  </p:normalViewPr>
  <p:slideViewPr>
    <p:cSldViewPr>
      <p:cViewPr varScale="1">
        <p:scale>
          <a:sx n="88" d="100"/>
          <a:sy n="88" d="100"/>
        </p:scale>
        <p:origin x="-106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8E1B1E-ABDD-48EB-8C7C-8E68AD5DA6F9}" type="datetimeFigureOut">
              <a:rPr lang="en-US" smtClean="0"/>
              <a:pPr/>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A8A173-B1B9-4575-86BC-B1D49A0FE1C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A8A173-B1B9-4575-86BC-B1D49A0FE1C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A8A173-B1B9-4575-86BC-B1D49A0FE1C5}"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02FD1530-0956-40E7-A426-1D7D35946025}"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FD1530-0956-40E7-A426-1D7D359460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FD1530-0956-40E7-A426-1D7D359460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FD1530-0956-40E7-A426-1D7D359460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FD1530-0956-40E7-A426-1D7D35946025}"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FD1530-0956-40E7-A426-1D7D359460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2FD1530-0956-40E7-A426-1D7D359460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2FD1530-0956-40E7-A426-1D7D359460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2FD1530-0956-40E7-A426-1D7D35946025}"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FD1530-0956-40E7-A426-1D7D359460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6185CE0-52A7-44AE-BBDB-EA879AF10501}" type="datetimeFigureOut">
              <a:rPr lang="en-US" smtClean="0"/>
              <a:pPr/>
              <a:t>1/31/2012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FD1530-0956-40E7-A426-1D7D35946025}"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6185CE0-52A7-44AE-BBDB-EA879AF10501}" type="datetimeFigureOut">
              <a:rPr lang="en-US" smtClean="0"/>
              <a:pPr/>
              <a:t>1/31/2012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2FD1530-0956-40E7-A426-1D7D35946025}"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m/imgres?imgurl=http://www.allenamericans.com/articles/thumbnails/262.gif&amp;imgrefurl=http://www.allenamericans.com/articles/anmviewer.asp?a=262&amp;z=1&amp;usg=__t3Ct2r53zGsmN9YPC0LhGXTGmbA=&amp;h=400&amp;w=380&amp;sz=63&amp;hl=en&amp;start=27&amp;zoom=1&amp;tbnid=m4MKtrNQgZyi-M:&amp;tbnh=124&amp;tbnw=118&amp;ei=29wmT77gIdGEtgee0o2iCw&amp;prev=/search?q=melanoma+awareness&amp;start=21&amp;um=1&amp;hl=en&amp;safe=active&amp;sa=N&amp;rls=com.microsoft:*:IE-SearchBox&amp;tbm=isch&amp;um=1&amp;itbs=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Skin Cancer </a:t>
            </a:r>
            <a:endParaRPr lang="en-US" dirty="0"/>
          </a:p>
        </p:txBody>
      </p:sp>
      <p:sp>
        <p:nvSpPr>
          <p:cNvPr id="3" name="Subtitle 2"/>
          <p:cNvSpPr>
            <a:spLocks noGrp="1"/>
          </p:cNvSpPr>
          <p:nvPr>
            <p:ph type="subTitle" idx="1"/>
          </p:nvPr>
        </p:nvSpPr>
        <p:spPr/>
        <p:txBody>
          <a:bodyPr/>
          <a:lstStyle/>
          <a:p>
            <a:r>
              <a:rPr lang="en-US" dirty="0" smtClean="0"/>
              <a:t>Colleen M., Anna C., Page B. </a:t>
            </a:r>
            <a:endParaRPr lang="en-US" dirty="0"/>
          </a:p>
        </p:txBody>
      </p:sp>
      <p:pic>
        <p:nvPicPr>
          <p:cNvPr id="84996" name="Picture 4" descr="http://4.bp.blogspot.com/_kyCz_0_WgYA/SdvewR9FcBI/AAAAAAAADU0/euTQTtwZons/s320/222px-Black_Ribbon_svg.png"/>
          <p:cNvPicPr>
            <a:picLocks noChangeAspect="1" noChangeArrowheads="1"/>
          </p:cNvPicPr>
          <p:nvPr/>
        </p:nvPicPr>
        <p:blipFill>
          <a:blip r:embed="rId3" cstate="print"/>
          <a:srcRect/>
          <a:stretch>
            <a:fillRect/>
          </a:stretch>
        </p:blipFill>
        <p:spPr bwMode="auto">
          <a:xfrm>
            <a:off x="1981200" y="2667000"/>
            <a:ext cx="1933575" cy="3048000"/>
          </a:xfrm>
          <a:prstGeom prst="rect">
            <a:avLst/>
          </a:prstGeom>
          <a:noFill/>
          <a:effectLst>
            <a:glow rad="101600">
              <a:schemeClr val="tx2">
                <a:lumMod val="40000"/>
                <a:lumOff val="60000"/>
                <a:alpha val="60000"/>
              </a:schemeClr>
            </a:glow>
          </a:effectLst>
        </p:spPr>
      </p:pic>
      <p:sp>
        <p:nvSpPr>
          <p:cNvPr id="6" name="TextBox 5"/>
          <p:cNvSpPr txBox="1"/>
          <p:nvPr/>
        </p:nvSpPr>
        <p:spPr>
          <a:xfrm>
            <a:off x="3657600" y="5791200"/>
            <a:ext cx="3429000" cy="646331"/>
          </a:xfrm>
          <a:prstGeom prst="rect">
            <a:avLst/>
          </a:prstGeom>
          <a:noFill/>
        </p:spPr>
        <p:txBody>
          <a:bodyPr wrap="square" rtlCol="0">
            <a:spAutoFit/>
          </a:bodyPr>
          <a:lstStyle/>
          <a:p>
            <a:r>
              <a:rPr lang="en-US" dirty="0" smtClean="0">
                <a:solidFill>
                  <a:schemeClr val="accent2">
                    <a:lumMod val="60000"/>
                    <a:lumOff val="40000"/>
                  </a:schemeClr>
                </a:solidFill>
              </a:rPr>
              <a:t>The black ribbon is the symbol for Melanoma/Skin Cancer Awareness. </a:t>
            </a:r>
            <a:endParaRPr lang="en-US" dirty="0">
              <a:solidFill>
                <a:schemeClr val="accent2">
                  <a:lumMod val="60000"/>
                  <a:lumOff val="40000"/>
                </a:schemeClr>
              </a:solidFill>
            </a:endParaRPr>
          </a:p>
        </p:txBody>
      </p:sp>
      <p:pic>
        <p:nvPicPr>
          <p:cNvPr id="84998" name="Picture 6" descr="http://t2.gstatic.com/images?q=tbn:ANd9GcTNDfqjxRdx_07jY-GSORYZLPTLl8lrdJiNJCGY5rgSDsrR6mYmk2iKaQ">
            <a:hlinkClick r:id="rId4"/>
          </p:cNvPr>
          <p:cNvPicPr>
            <a:picLocks noChangeAspect="1" noChangeArrowheads="1"/>
          </p:cNvPicPr>
          <p:nvPr/>
        </p:nvPicPr>
        <p:blipFill>
          <a:blip r:embed="rId5" cstate="print"/>
          <a:srcRect/>
          <a:stretch>
            <a:fillRect/>
          </a:stretch>
        </p:blipFill>
        <p:spPr bwMode="auto">
          <a:xfrm>
            <a:off x="6391583" y="0"/>
            <a:ext cx="2752417" cy="2892373"/>
          </a:xfrm>
          <a:prstGeom prst="rect">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996"/>
                                        </p:tgtEl>
                                        <p:attrNameLst>
                                          <p:attrName>style.visibility</p:attrName>
                                        </p:attrNameLst>
                                      </p:cBhvr>
                                      <p:to>
                                        <p:strVal val="visible"/>
                                      </p:to>
                                    </p:set>
                                    <p:animEffect transition="in" filter="fade">
                                      <p:cBhvr>
                                        <p:cTn id="7" dur="2000"/>
                                        <p:tgtEl>
                                          <p:spTgt spid="84996"/>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1.38889E-6 -4.80916E-6 C -0.12205 0.20426 -0.2441 0.40852 -0.29288 0.49017 " pathEditMode="relative" rAng="0" ptsTypes="aA">
                                      <p:cBhvr>
                                        <p:cTn id="11" dur="2000" spd="-100000" fill="hold"/>
                                        <p:tgtEl>
                                          <p:spTgt spid="84998"/>
                                        </p:tgtEl>
                                        <p:attrNameLst>
                                          <p:attrName>ppt_x</p:attrName>
                                          <p:attrName>ppt_y</p:attrName>
                                        </p:attrNameLst>
                                      </p:cBhvr>
                                      <p:rCtr x="-147" y="2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Individual/Family</a:t>
            </a:r>
            <a:endParaRPr lang="en-US" dirty="0"/>
          </a:p>
        </p:txBody>
      </p:sp>
      <p:sp>
        <p:nvSpPr>
          <p:cNvPr id="3" name="Content Placeholder 2"/>
          <p:cNvSpPr>
            <a:spLocks noGrp="1"/>
          </p:cNvSpPr>
          <p:nvPr>
            <p:ph idx="1"/>
          </p:nvPr>
        </p:nvSpPr>
        <p:spPr/>
        <p:txBody>
          <a:bodyPr/>
          <a:lstStyle/>
          <a:p>
            <a:r>
              <a:rPr lang="en-US" dirty="0" smtClean="0"/>
              <a:t>For the individual, the self esteem issues can go out the roof.  Let’s just say that, skin cancer is not pretty. It’s also one that, for the most part, you bring upon yourself. For one, your mad at yourself for causing this to yourself, and two, your skin can be quite gross, therefore, extremely unattractive.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Family </a:t>
            </a:r>
            <a:endParaRPr lang="en-US" dirty="0"/>
          </a:p>
        </p:txBody>
      </p:sp>
      <p:sp>
        <p:nvSpPr>
          <p:cNvPr id="3" name="Content Placeholder 2"/>
          <p:cNvSpPr>
            <a:spLocks noGrp="1"/>
          </p:cNvSpPr>
          <p:nvPr>
            <p:ph idx="1"/>
          </p:nvPr>
        </p:nvSpPr>
        <p:spPr/>
        <p:txBody>
          <a:bodyPr/>
          <a:lstStyle/>
          <a:p>
            <a:r>
              <a:rPr lang="en-US" dirty="0" smtClean="0"/>
              <a:t>The main reason that skin cancer can have a major impact on a family is the cost.  The cost for treatments are very expensive.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a:t>
            </a:r>
            <a:endParaRPr lang="en-US" dirty="0"/>
          </a:p>
        </p:txBody>
      </p:sp>
      <p:sp>
        <p:nvSpPr>
          <p:cNvPr id="3" name="Content Placeholder 2"/>
          <p:cNvSpPr>
            <a:spLocks noGrp="1"/>
          </p:cNvSpPr>
          <p:nvPr>
            <p:ph idx="1"/>
          </p:nvPr>
        </p:nvSpPr>
        <p:spPr/>
        <p:txBody>
          <a:bodyPr/>
          <a:lstStyle/>
          <a:p>
            <a:r>
              <a:rPr lang="en-US" dirty="0" smtClean="0"/>
              <a:t>Only 25% of children wear sunscreen </a:t>
            </a:r>
          </a:p>
          <a:p>
            <a:r>
              <a:rPr lang="en-US" dirty="0" smtClean="0"/>
              <a:t>One person dies from Melanoma each hour </a:t>
            </a:r>
          </a:p>
          <a:p>
            <a:r>
              <a:rPr lang="en-US" dirty="0" smtClean="0"/>
              <a:t>90% of pediatric melanoma occurs in girls ages 10-19</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667000"/>
            <a:ext cx="7498080" cy="1173162"/>
          </a:xfrm>
        </p:spPr>
        <p:txBody>
          <a:bodyPr/>
          <a:lstStyle/>
          <a:p>
            <a:pPr algn="ctr"/>
            <a:r>
              <a:rPr lang="en-US" dirty="0" smtClean="0"/>
              <a:t>Signs and Symptoms</a:t>
            </a:r>
            <a:endParaRPr lang="en-US" dirty="0"/>
          </a:p>
        </p:txBody>
      </p:sp>
      <p:sp>
        <p:nvSpPr>
          <p:cNvPr id="3" name="Content Placeholder 2"/>
          <p:cNvSpPr>
            <a:spLocks noGrp="1"/>
          </p:cNvSpPr>
          <p:nvPr>
            <p:ph idx="1"/>
          </p:nvPr>
        </p:nvSpPr>
        <p:spPr/>
        <p:txBody>
          <a:bodyPr/>
          <a:lstStyle/>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Basal </a:t>
            </a:r>
            <a:r>
              <a:rPr lang="en-US" dirty="0" smtClean="0"/>
              <a:t>Cell</a:t>
            </a:r>
            <a:endParaRPr lang="en-US" dirty="0"/>
          </a:p>
        </p:txBody>
      </p:sp>
      <p:sp>
        <p:nvSpPr>
          <p:cNvPr id="3" name="Content Placeholder 2"/>
          <p:cNvSpPr>
            <a:spLocks noGrp="1"/>
          </p:cNvSpPr>
          <p:nvPr>
            <p:ph idx="1"/>
          </p:nvPr>
        </p:nvSpPr>
        <p:spPr/>
        <p:txBody>
          <a:bodyPr>
            <a:normAutofit/>
          </a:bodyPr>
          <a:lstStyle/>
          <a:p>
            <a:r>
              <a:rPr lang="en-US" dirty="0" smtClean="0"/>
              <a:t>Basal cell carcinoma usually appears in </a:t>
            </a:r>
            <a:r>
              <a:rPr lang="en-US" dirty="0" smtClean="0"/>
              <a:t>sun-exposed areas </a:t>
            </a:r>
            <a:r>
              <a:rPr lang="en-US" dirty="0" smtClean="0"/>
              <a:t>of your body.  </a:t>
            </a:r>
            <a:endParaRPr lang="en-US" dirty="0" smtClean="0"/>
          </a:p>
          <a:p>
            <a:r>
              <a:rPr lang="en-US" dirty="0" smtClean="0"/>
              <a:t>Symptoms </a:t>
            </a:r>
            <a:r>
              <a:rPr lang="en-US" dirty="0" smtClean="0"/>
              <a:t>are waxy bumps, and flat, </a:t>
            </a:r>
            <a:r>
              <a:rPr lang="en-US" dirty="0" smtClean="0"/>
              <a:t>skin-colored or </a:t>
            </a:r>
            <a:r>
              <a:rPr lang="en-US" dirty="0" smtClean="0"/>
              <a:t>brown lesions.</a:t>
            </a:r>
            <a:br>
              <a:rPr lang="en-US" dirty="0" smtClean="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Squamous</a:t>
            </a:r>
            <a:r>
              <a:rPr lang="en-US" dirty="0" smtClean="0"/>
              <a:t> </a:t>
            </a:r>
            <a:r>
              <a:rPr lang="en-US" dirty="0" smtClean="0"/>
              <a:t>Cell Carcinoma</a:t>
            </a:r>
            <a:endParaRPr lang="en-US" dirty="0"/>
          </a:p>
        </p:txBody>
      </p:sp>
      <p:sp>
        <p:nvSpPr>
          <p:cNvPr id="3" name="Content Placeholder 2"/>
          <p:cNvSpPr>
            <a:spLocks noGrp="1"/>
          </p:cNvSpPr>
          <p:nvPr>
            <p:ph idx="1"/>
          </p:nvPr>
        </p:nvSpPr>
        <p:spPr/>
        <p:txBody>
          <a:bodyPr/>
          <a:lstStyle/>
          <a:p>
            <a:r>
              <a:rPr lang="en-US" dirty="0" err="1" smtClean="0"/>
              <a:t>Squamous</a:t>
            </a:r>
            <a:r>
              <a:rPr lang="en-US" dirty="0" smtClean="0"/>
              <a:t> cell carcinoma signs appear on sun-exposed </a:t>
            </a:r>
            <a:r>
              <a:rPr lang="en-US" dirty="0" smtClean="0"/>
              <a:t>areas</a:t>
            </a:r>
          </a:p>
          <a:p>
            <a:r>
              <a:rPr lang="en-US" dirty="0" smtClean="0"/>
              <a:t>Symptoms </a:t>
            </a:r>
            <a:r>
              <a:rPr lang="en-US" dirty="0" smtClean="0"/>
              <a:t>including firm red nodule, and flat lesions with scaly</a:t>
            </a:r>
            <a:br>
              <a:rPr lang="en-US" dirty="0" smtClean="0"/>
            </a:br>
            <a:r>
              <a:rPr lang="en-US" dirty="0" smtClean="0"/>
              <a:t>surfaces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Melanoma</a:t>
            </a:r>
            <a:endParaRPr lang="en-US" dirty="0"/>
          </a:p>
        </p:txBody>
      </p:sp>
      <p:sp>
        <p:nvSpPr>
          <p:cNvPr id="3" name="Content Placeholder 2"/>
          <p:cNvSpPr>
            <a:spLocks noGrp="1"/>
          </p:cNvSpPr>
          <p:nvPr>
            <p:ph idx="1"/>
          </p:nvPr>
        </p:nvSpPr>
        <p:spPr/>
        <p:txBody>
          <a:bodyPr>
            <a:normAutofit lnSpcReduction="10000"/>
          </a:bodyPr>
          <a:lstStyle/>
          <a:p>
            <a:r>
              <a:rPr lang="en-US" dirty="0" smtClean="0"/>
              <a:t>Melanoma can develop anywhere on your body.   Melanoma can occur on</a:t>
            </a:r>
            <a:br>
              <a:rPr lang="en-US" dirty="0" smtClean="0"/>
            </a:br>
            <a:r>
              <a:rPr lang="en-US" dirty="0" smtClean="0"/>
              <a:t>skin that hasn't been exposed to the sun. Melanoma can affect people</a:t>
            </a:r>
            <a:br>
              <a:rPr lang="en-US" dirty="0" smtClean="0"/>
            </a:br>
            <a:r>
              <a:rPr lang="en-US" dirty="0" smtClean="0"/>
              <a:t>of any skin tone.  </a:t>
            </a:r>
            <a:endParaRPr lang="en-US" dirty="0" smtClean="0"/>
          </a:p>
          <a:p>
            <a:r>
              <a:rPr lang="en-US" dirty="0" smtClean="0"/>
              <a:t>Signs </a:t>
            </a:r>
            <a:r>
              <a:rPr lang="en-US" dirty="0" smtClean="0"/>
              <a:t>include large brown spots, moles that </a:t>
            </a:r>
            <a:r>
              <a:rPr lang="en-US" dirty="0" smtClean="0"/>
              <a:t>change is </a:t>
            </a:r>
            <a:r>
              <a:rPr lang="en-US" dirty="0" smtClean="0"/>
              <a:t>color size or bleed, small lesions with portions that are red,</a:t>
            </a:r>
            <a:br>
              <a:rPr lang="en-US" dirty="0" smtClean="0"/>
            </a:br>
            <a:r>
              <a:rPr lang="en-US" dirty="0" smtClean="0"/>
              <a:t>white, blue, or black</a:t>
            </a:r>
            <a:br>
              <a:rPr lang="en-US" dirty="0" smtClean="0"/>
            </a:b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long they should last before concern</a:t>
            </a:r>
            <a:endParaRPr lang="en-US" dirty="0"/>
          </a:p>
        </p:txBody>
      </p:sp>
      <p:sp>
        <p:nvSpPr>
          <p:cNvPr id="3" name="Content Placeholder 2"/>
          <p:cNvSpPr>
            <a:spLocks noGrp="1"/>
          </p:cNvSpPr>
          <p:nvPr>
            <p:ph idx="1"/>
          </p:nvPr>
        </p:nvSpPr>
        <p:spPr/>
        <p:txBody>
          <a:bodyPr/>
          <a:lstStyle/>
          <a:p>
            <a:r>
              <a:rPr lang="en-US" dirty="0" smtClean="0"/>
              <a:t>If </a:t>
            </a:r>
            <a:r>
              <a:rPr lang="en-US" dirty="0" smtClean="0"/>
              <a:t>you see any changes in</a:t>
            </a:r>
            <a:br>
              <a:rPr lang="en-US" dirty="0" smtClean="0"/>
            </a:br>
            <a:r>
              <a:rPr lang="en-US" dirty="0" smtClean="0"/>
              <a:t>your skin or any of these symptoms go to your doctor right away.</a:t>
            </a:r>
            <a:br>
              <a:rPr lang="en-US" dirty="0" smtClean="0"/>
            </a:br>
            <a:r>
              <a:rPr lang="en-US" dirty="0" smtClean="0"/>
              <a:t>Everyone should have a yearly mole check.</a:t>
            </a:r>
            <a:br>
              <a:rPr lang="en-US" dirty="0" smtClean="0"/>
            </a:b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Genetic, hereditary or environmental factors</a:t>
            </a:r>
            <a:endParaRPr lang="en-US" dirty="0"/>
          </a:p>
        </p:txBody>
      </p:sp>
      <p:sp>
        <p:nvSpPr>
          <p:cNvPr id="3" name="Content Placeholder 2"/>
          <p:cNvSpPr>
            <a:spLocks noGrp="1"/>
          </p:cNvSpPr>
          <p:nvPr>
            <p:ph idx="1"/>
          </p:nvPr>
        </p:nvSpPr>
        <p:spPr/>
        <p:txBody>
          <a:bodyPr/>
          <a:lstStyle/>
          <a:p>
            <a:r>
              <a:rPr lang="en-US" dirty="0" smtClean="0"/>
              <a:t>Certain genetic mutations </a:t>
            </a:r>
            <a:r>
              <a:rPr lang="en-US" dirty="0" smtClean="0"/>
              <a:t>can grow cancer inside your skin, but the most common way </a:t>
            </a:r>
            <a:r>
              <a:rPr lang="en-US" dirty="0" smtClean="0"/>
              <a:t>to get </a:t>
            </a:r>
            <a:r>
              <a:rPr lang="en-US" dirty="0" smtClean="0"/>
              <a:t>skin cancer is over exposure to the sun.  Tanning in tanning </a:t>
            </a:r>
            <a:r>
              <a:rPr lang="en-US" dirty="0" smtClean="0"/>
              <a:t>beds and </a:t>
            </a:r>
            <a:r>
              <a:rPr lang="en-US" dirty="0" smtClean="0"/>
              <a:t>not wearing sun screen while outside can lead to skin cancer.</a:t>
            </a:r>
            <a:br>
              <a:rPr lang="en-US" dirty="0" smtClean="0"/>
            </a:b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Things Learned	</a:t>
            </a:r>
            <a:endParaRPr lang="en-US" dirty="0"/>
          </a:p>
        </p:txBody>
      </p:sp>
      <p:sp>
        <p:nvSpPr>
          <p:cNvPr id="3" name="Content Placeholder 2"/>
          <p:cNvSpPr>
            <a:spLocks noGrp="1"/>
          </p:cNvSpPr>
          <p:nvPr>
            <p:ph idx="1"/>
          </p:nvPr>
        </p:nvSpPr>
        <p:spPr/>
        <p:txBody>
          <a:bodyPr/>
          <a:lstStyle/>
          <a:p>
            <a:r>
              <a:rPr lang="en-US" dirty="0" smtClean="0"/>
              <a:t>One person dies of melanoma every hour</a:t>
            </a:r>
          </a:p>
          <a:p>
            <a:r>
              <a:rPr lang="en-US" dirty="0" smtClean="0"/>
              <a:t>A person’s risk for melanoma doubles if he/she has had more than 5 sunburns at any age</a:t>
            </a:r>
          </a:p>
          <a:p>
            <a:r>
              <a:rPr lang="en-US" dirty="0" smtClean="0"/>
              <a:t>One in 55 people will be diagnosed with melanoma during their lifetime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 the Group</a:t>
            </a:r>
            <a:endParaRPr lang="en-US" dirty="0"/>
          </a:p>
        </p:txBody>
      </p:sp>
      <p:sp>
        <p:nvSpPr>
          <p:cNvPr id="3" name="Content Placeholder 2"/>
          <p:cNvSpPr>
            <a:spLocks noGrp="1"/>
          </p:cNvSpPr>
          <p:nvPr>
            <p:ph idx="1"/>
          </p:nvPr>
        </p:nvSpPr>
        <p:spPr>
          <a:xfrm>
            <a:off x="1219200" y="1600200"/>
            <a:ext cx="7498080" cy="4800600"/>
          </a:xfrm>
        </p:spPr>
        <p:txBody>
          <a:bodyPr/>
          <a:lstStyle/>
          <a:p>
            <a:r>
              <a:rPr lang="en-US" dirty="0" smtClean="0"/>
              <a:t>We are… </a:t>
            </a:r>
          </a:p>
          <a:p>
            <a:pPr>
              <a:buNone/>
            </a:pPr>
            <a:endParaRPr lang="en-US" dirty="0"/>
          </a:p>
        </p:txBody>
      </p:sp>
      <p:sp>
        <p:nvSpPr>
          <p:cNvPr id="6" name="Rectangle 5"/>
          <p:cNvSpPr/>
          <p:nvPr/>
        </p:nvSpPr>
        <p:spPr>
          <a:xfrm>
            <a:off x="2133600" y="2362200"/>
            <a:ext cx="2076595"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Page</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Rectangle 6"/>
          <p:cNvSpPr/>
          <p:nvPr/>
        </p:nvSpPr>
        <p:spPr>
          <a:xfrm>
            <a:off x="3733800" y="3429000"/>
            <a:ext cx="246093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ANNA</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4953000" y="4724400"/>
            <a:ext cx="3640741" cy="923330"/>
          </a:xfrm>
          <a:prstGeom prst="rect">
            <a:avLst/>
          </a:prstGeom>
          <a:noFill/>
        </p:spPr>
        <p:txBody>
          <a:bodyPr wrap="none" lIns="91440" tIns="45720" rIns="91440" bIns="45720">
            <a:spAutoFit/>
          </a:bodyPr>
          <a:lstStyle/>
          <a:p>
            <a:pPr algn="ctr"/>
            <a:r>
              <a:rPr lang="en-U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COLLEEN</a:t>
            </a:r>
            <a:endParaRPr lang="en-U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lstStyle/>
          <a:p>
            <a:r>
              <a:rPr lang="en-US" dirty="0" smtClean="0"/>
              <a:t>This is a cancer that forms in the skin.</a:t>
            </a:r>
            <a:br>
              <a:rPr lang="en-US" dirty="0" smtClean="0"/>
            </a:br>
            <a:r>
              <a:rPr lang="en-US" dirty="0" smtClean="0"/>
              <a:t>There are different types.  The most common is melanoma which forms in</a:t>
            </a:r>
            <a:br>
              <a:rPr lang="en-US" dirty="0" smtClean="0"/>
            </a:br>
            <a:r>
              <a:rPr lang="en-US" dirty="0" smtClean="0"/>
              <a:t>the lower level of skin.</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t>
            </a:r>
            <a:endParaRPr lang="en-US" dirty="0"/>
          </a:p>
        </p:txBody>
      </p:sp>
      <p:sp>
        <p:nvSpPr>
          <p:cNvPr id="3" name="Content Placeholder 2"/>
          <p:cNvSpPr>
            <a:spLocks noGrp="1"/>
          </p:cNvSpPr>
          <p:nvPr>
            <p:ph idx="1"/>
          </p:nvPr>
        </p:nvSpPr>
        <p:spPr/>
        <p:txBody>
          <a:bodyPr/>
          <a:lstStyle/>
          <a:p>
            <a:r>
              <a:rPr lang="en-US" dirty="0" smtClean="0"/>
              <a:t>Stem cells in the body allow skin to endure</a:t>
            </a:r>
            <a:br>
              <a:rPr lang="en-US" dirty="0" smtClean="0"/>
            </a:br>
            <a:r>
              <a:rPr lang="en-US" dirty="0" smtClean="0"/>
              <a:t>wear and tear and constantly make new skin.  Sometime there is a</a:t>
            </a:r>
            <a:br>
              <a:rPr lang="en-US" dirty="0" smtClean="0"/>
            </a:br>
            <a:r>
              <a:rPr lang="en-US" dirty="0" smtClean="0"/>
              <a:t>genetic mutation that produces cancerous cells in the skin rather than</a:t>
            </a:r>
            <a:br>
              <a:rPr lang="en-US" dirty="0" smtClean="0"/>
            </a:br>
            <a:r>
              <a:rPr lang="en-US" dirty="0" smtClean="0"/>
              <a:t>a new layer of skin.</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Options</a:t>
            </a:r>
            <a:endParaRPr lang="en-US" dirty="0"/>
          </a:p>
        </p:txBody>
      </p:sp>
      <p:sp>
        <p:nvSpPr>
          <p:cNvPr id="3" name="Content Placeholder 2"/>
          <p:cNvSpPr>
            <a:spLocks noGrp="1"/>
          </p:cNvSpPr>
          <p:nvPr>
            <p:ph idx="1"/>
          </p:nvPr>
        </p:nvSpPr>
        <p:spPr/>
        <p:txBody>
          <a:bodyPr/>
          <a:lstStyle/>
          <a:p>
            <a:r>
              <a:rPr lang="en-US" dirty="0" smtClean="0"/>
              <a:t>There are many different treatment options for skin cancer patients, depending on the condition. Patients with lesser conditions can have the tumor, often in the form of a mole, removed.  And then like other cancers you can have chemotherapy and radiation.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Medicine </a:t>
            </a:r>
            <a:endParaRPr lang="en-US" dirty="0"/>
          </a:p>
        </p:txBody>
      </p:sp>
      <p:sp>
        <p:nvSpPr>
          <p:cNvPr id="3" name="Content Placeholder 2"/>
          <p:cNvSpPr>
            <a:spLocks noGrp="1"/>
          </p:cNvSpPr>
          <p:nvPr>
            <p:ph idx="1"/>
          </p:nvPr>
        </p:nvSpPr>
        <p:spPr/>
        <p:txBody>
          <a:bodyPr/>
          <a:lstStyle/>
          <a:p>
            <a:r>
              <a:rPr lang="en-US" dirty="0" smtClean="0"/>
              <a:t>Medicine plays a very important role in treating skin cancer. </a:t>
            </a:r>
            <a:r>
              <a:rPr lang="en-US" dirty="0" smtClean="0"/>
              <a:t> </a:t>
            </a:r>
            <a:r>
              <a:rPr lang="en-US" dirty="0" smtClean="0"/>
              <a:t>For patients with lesser conditions, you can apply many different topical treatments that can help.  Sunscreen is used to prevent skin cancer by protecting the skin. Patients with major conditions have to take oral steroids.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Family</a:t>
            </a:r>
            <a:endParaRPr lang="en-US" dirty="0"/>
          </a:p>
        </p:txBody>
      </p:sp>
      <p:sp>
        <p:nvSpPr>
          <p:cNvPr id="3" name="Content Placeholder 2"/>
          <p:cNvSpPr>
            <a:spLocks noGrp="1"/>
          </p:cNvSpPr>
          <p:nvPr>
            <p:ph idx="1"/>
          </p:nvPr>
        </p:nvSpPr>
        <p:spPr/>
        <p:txBody>
          <a:bodyPr/>
          <a:lstStyle/>
          <a:p>
            <a:r>
              <a:rPr lang="en-US" dirty="0" smtClean="0"/>
              <a:t>Family is a very important role in fighting and preventing skin cancer. Many people theorize that if you have family, you are more likely to do the preventions necessary to avoid skin cancer and if you do have skin cancer, then you are more likely to go to your regular appointments.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Management of Short Term Problems </a:t>
            </a:r>
            <a:endParaRPr lang="en-US" dirty="0"/>
          </a:p>
        </p:txBody>
      </p:sp>
      <p:sp>
        <p:nvSpPr>
          <p:cNvPr id="3" name="Content Placeholder 2"/>
          <p:cNvSpPr>
            <a:spLocks noGrp="1"/>
          </p:cNvSpPr>
          <p:nvPr>
            <p:ph idx="1"/>
          </p:nvPr>
        </p:nvSpPr>
        <p:spPr/>
        <p:txBody>
          <a:bodyPr/>
          <a:lstStyle/>
          <a:p>
            <a:r>
              <a:rPr lang="en-US" dirty="0" smtClean="0"/>
              <a:t>Topical treatments can help with short term problems that arise before or if you have skin cancer.  A common one is sunscreen. Sunscreen prevents UV rays to be in direct contact with your skin, which can be the cause of skin cancer.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Management of Long Term Problems </a:t>
            </a:r>
            <a:endParaRPr lang="en-US" dirty="0"/>
          </a:p>
        </p:txBody>
      </p:sp>
      <p:sp>
        <p:nvSpPr>
          <p:cNvPr id="3" name="Content Placeholder 2"/>
          <p:cNvSpPr>
            <a:spLocks noGrp="1"/>
          </p:cNvSpPr>
          <p:nvPr>
            <p:ph idx="1"/>
          </p:nvPr>
        </p:nvSpPr>
        <p:spPr/>
        <p:txBody>
          <a:bodyPr/>
          <a:lstStyle/>
          <a:p>
            <a:r>
              <a:rPr lang="en-US" dirty="0" smtClean="0"/>
              <a:t>Chemotherapy and radiation can be can be long term solutions to all types of cancer, including skin cancer.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81</TotalTime>
  <Words>547</Words>
  <Application>Microsoft Office PowerPoint</Application>
  <PresentationFormat>On-screen Show (4:3)</PresentationFormat>
  <Paragraphs>50</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Solstice</vt:lpstr>
      <vt:lpstr>Skin Cancer </vt:lpstr>
      <vt:lpstr>Meet the Group</vt:lpstr>
      <vt:lpstr>Definition</vt:lpstr>
      <vt:lpstr>Origin</vt:lpstr>
      <vt:lpstr>Treatment Options</vt:lpstr>
      <vt:lpstr>Role of Medicine </vt:lpstr>
      <vt:lpstr>Role of Family</vt:lpstr>
      <vt:lpstr>Management of Short Term Problems </vt:lpstr>
      <vt:lpstr>Management of Long Term Problems </vt:lpstr>
      <vt:lpstr>Impact on Individual/Family</vt:lpstr>
      <vt:lpstr>Impact on Family </vt:lpstr>
      <vt:lpstr>Statistics </vt:lpstr>
      <vt:lpstr>Signs and Symptoms</vt:lpstr>
      <vt:lpstr>Basal Cell</vt:lpstr>
      <vt:lpstr>Squamous Cell Carcinoma</vt:lpstr>
      <vt:lpstr>Melanoma</vt:lpstr>
      <vt:lpstr>How long they should last before concern</vt:lpstr>
      <vt:lpstr>Genetic, hereditary or environmental factors</vt:lpstr>
      <vt:lpstr>New Things Learned </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Skin Cancer </dc:title>
  <dc:creator>145302</dc:creator>
  <cp:lastModifiedBy>145302</cp:lastModifiedBy>
  <cp:revision>10</cp:revision>
  <dcterms:created xsi:type="dcterms:W3CDTF">2012-01-30T18:02:06Z</dcterms:created>
  <dcterms:modified xsi:type="dcterms:W3CDTF">2012-01-31T18:12:57Z</dcterms:modified>
</cp:coreProperties>
</file>